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9" r:id="rId1"/>
  </p:sldMasterIdLst>
  <p:notesMasterIdLst>
    <p:notesMasterId r:id="rId20"/>
  </p:notesMasterIdLst>
  <p:sldIdLst>
    <p:sldId id="256" r:id="rId2"/>
    <p:sldId id="273" r:id="rId3"/>
    <p:sldId id="282" r:id="rId4"/>
    <p:sldId id="258" r:id="rId5"/>
    <p:sldId id="303" r:id="rId6"/>
    <p:sldId id="294" r:id="rId7"/>
    <p:sldId id="304" r:id="rId8"/>
    <p:sldId id="295" r:id="rId9"/>
    <p:sldId id="305" r:id="rId10"/>
    <p:sldId id="296" r:id="rId11"/>
    <p:sldId id="306" r:id="rId12"/>
    <p:sldId id="298" r:id="rId13"/>
    <p:sldId id="299" r:id="rId14"/>
    <p:sldId id="300" r:id="rId15"/>
    <p:sldId id="301" r:id="rId16"/>
    <p:sldId id="302" r:id="rId17"/>
    <p:sldId id="283" r:id="rId18"/>
    <p:sldId id="277" r:id="rId19"/>
  </p:sldIdLst>
  <p:sldSz cx="9144000" cy="5143500" type="screen16x9"/>
  <p:notesSz cx="6858000" cy="9144000"/>
  <p:embeddedFontLst>
    <p:embeddedFont>
      <p:font typeface="Tahoma" panose="020B0604030504040204" pitchFamily="34" charset="0"/>
      <p:regular r:id="rId21"/>
      <p:bold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DB95AB3-7569-42F9-A334-21C90FD79730}">
  <a:tblStyle styleId="{FDB95AB3-7569-42F9-A334-21C90FD7973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5C74835-5830-4B6E-B6F1-FDE0565631AD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657"/>
    <p:restoredTop sz="94673"/>
  </p:normalViewPr>
  <p:slideViewPr>
    <p:cSldViewPr snapToGrid="0">
      <p:cViewPr varScale="1">
        <p:scale>
          <a:sx n="197" d="100"/>
          <a:sy n="197" d="100"/>
        </p:scale>
        <p:origin x="480" y="1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/Relationships>
</file>

<file path=ppt/media/image1.tiff>
</file>

<file path=ppt/media/image10.tiff>
</file>

<file path=ppt/media/image11.png>
</file>

<file path=ppt/media/image12.png>
</file>

<file path=ppt/media/image13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7161487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71997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e7ee79f0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e7ee79f0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02495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e7ee79f0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e7ee79f0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827984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e7ee79f0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e7ee79f0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81739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e7ee79f0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e7ee79f0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24324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e7ee79f0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e7ee79f0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41608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e7ee79f0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e7ee79f0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09920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e7ee79f0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e7ee79f0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79160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e7ee79f0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e7ee79f0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34757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e7ee79f0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e7ee79f0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02106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e7ee79f0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e7ee79f0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74599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e7ee79f0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e7ee79f0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56808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e7ee79f0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e7ee79f0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61791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e7ee79f0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e7ee79f0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95449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t.me/InnoAndrez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tif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4540925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13"/>
          <p:cNvSpPr/>
          <p:nvPr/>
        </p:nvSpPr>
        <p:spPr>
          <a:xfrm>
            <a:off x="0" y="354950"/>
            <a:ext cx="5093400" cy="988800"/>
          </a:xfrm>
          <a:prstGeom prst="snip2DiagRect">
            <a:avLst>
              <a:gd name="adj1" fmla="val 0"/>
              <a:gd name="adj2" fmla="val 16667"/>
            </a:avLst>
          </a:prstGeom>
          <a:solidFill>
            <a:srgbClr val="88AF43"/>
          </a:solidFill>
          <a:ln w="9525" cap="flat" cmpd="sng">
            <a:solidFill>
              <a:srgbClr val="88AF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13"/>
          <p:cNvSpPr txBox="1"/>
          <p:nvPr/>
        </p:nvSpPr>
        <p:spPr>
          <a:xfrm>
            <a:off x="198600" y="486350"/>
            <a:ext cx="4696200" cy="7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sz="1800" dirty="0">
                <a:solidFill>
                  <a:srgbClr val="FFFFFF"/>
                </a:solidFill>
                <a:latin typeface="Tahoma"/>
                <a:ea typeface="Tahoma"/>
                <a:cs typeface="Tahoma"/>
              </a:rPr>
              <a:t>Оптимизация ресурсов, оптимизация загрузки, кэширование</a:t>
            </a:r>
            <a:r>
              <a:rPr lang="en-US" sz="1800" dirty="0">
                <a:solidFill>
                  <a:srgbClr val="FFFFFF"/>
                </a:solidFill>
                <a:latin typeface="Tahoma"/>
                <a:ea typeface="Tahoma"/>
                <a:cs typeface="Tahoma"/>
              </a:rPr>
              <a:t> </a:t>
            </a:r>
            <a:br>
              <a:rPr lang="en-US" sz="18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</a:br>
            <a:endParaRPr lang="ru-RU" sz="1800" dirty="0">
              <a:solidFill>
                <a:srgbClr val="FFFFFF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769CCED-F267-1A40-9C7F-6685CD94A0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4561" y="946006"/>
            <a:ext cx="1996332" cy="1996332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57B1523-3016-4545-891B-696DF97E07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803" y="1861231"/>
            <a:ext cx="3515793" cy="1081106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E8883E1-E188-D34F-BEA8-6D07F245D4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09985" y="2247494"/>
            <a:ext cx="1994576" cy="199457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15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75" name="Google Shape;75;p15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Оптимизация </a:t>
              </a:r>
              <a:r>
                <a:rPr lang="en-US" sz="2000" dirty="0" err="1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javascript</a:t>
              </a:r>
              <a:endParaRPr lang="en-US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 </a:t>
              </a: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79" name="Google Shape;79;p15"/>
          <p:cNvSpPr txBox="1"/>
          <p:nvPr/>
        </p:nvSpPr>
        <p:spPr>
          <a:xfrm>
            <a:off x="251405" y="2166113"/>
            <a:ext cx="6921122" cy="195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Процесс загрузки и запуска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JavaScript. </a:t>
            </a:r>
          </a:p>
          <a:p>
            <a:pPr lvl="0"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Обратите внимание, что даже несмотря на то, что размер передаваемого сценария сжат в 300 КБ, он все равно стоит 900 КБ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JavaScript, 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который необходимо проанализировать, скомпилировать и выполнить.</a:t>
            </a:r>
            <a:endParaRPr lang="ru-RU" sz="16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Tahoma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696380F-17F5-0640-AE7E-148F7AF24D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41144"/>
            <a:ext cx="7549076" cy="1818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6382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15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75" name="Google Shape;75;p15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Оптимизация </a:t>
              </a:r>
              <a:r>
                <a:rPr lang="en-US" sz="2000" dirty="0" err="1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javascript</a:t>
              </a:r>
              <a:endParaRPr lang="en-US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 </a:t>
              </a: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79" name="Google Shape;79;p15"/>
          <p:cNvSpPr txBox="1"/>
          <p:nvPr/>
        </p:nvSpPr>
        <p:spPr>
          <a:xfrm>
            <a:off x="181525" y="1182696"/>
            <a:ext cx="3659792" cy="3103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r>
              <a:rPr lang="ru-RU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Стоимость обработки синтаксического анализа / компиляции 170 КБ </a:t>
            </a:r>
            <a:r>
              <a:rPr lang="en-US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JavaScript </a:t>
            </a:r>
            <a:r>
              <a:rPr lang="ru-RU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в сравнении с временем декодирования </a:t>
            </a:r>
            <a:r>
              <a:rPr lang="en-US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JPEG </a:t>
            </a:r>
            <a:r>
              <a:rPr lang="ru-RU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эквивалентного размера.</a:t>
            </a:r>
            <a:endPara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0"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endParaRPr lang="en-US" sz="16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Tahoma"/>
            </a:endParaRPr>
          </a:p>
          <a:p>
            <a:pPr lvl="0"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r>
              <a:rPr lang="ru-RU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Tahoma"/>
              </a:rPr>
              <a:t>Метрики сняты с</a:t>
            </a:r>
            <a:r>
              <a:rPr lang="en-US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Tahoma"/>
              </a:rPr>
              <a:t> Moto G4</a:t>
            </a:r>
            <a:endParaRPr lang="ru-RU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Tahoma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3210016B-94C3-554F-94E2-599D051A48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1317" y="1245140"/>
            <a:ext cx="5157149" cy="3243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1618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15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75" name="Google Shape;75;p15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 txBox="1"/>
            <p:nvPr/>
          </p:nvSpPr>
          <p:spPr>
            <a:xfrm>
              <a:off x="181650" y="285825"/>
              <a:ext cx="7529266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en-US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Webpack optimization minimizer</a:t>
              </a:r>
            </a:p>
            <a:p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 </a:t>
              </a: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en-US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7" name="Google Shape;79;p15">
            <a:extLst>
              <a:ext uri="{FF2B5EF4-FFF2-40B4-BE49-F238E27FC236}">
                <a16:creationId xmlns:a16="http://schemas.microsoft.com/office/drawing/2014/main" id="{B7E72E92-415B-824E-A01D-07F0BC073C6D}"/>
              </a:ext>
            </a:extLst>
          </p:cNvPr>
          <p:cNvSpPr txBox="1"/>
          <p:nvPr/>
        </p:nvSpPr>
        <p:spPr>
          <a:xfrm>
            <a:off x="231950" y="1196700"/>
            <a:ext cx="5059897" cy="3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endParaRPr lang="ru-RU" sz="1600" dirty="0">
              <a:solidFill>
                <a:schemeClr val="tx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149514BF-C5D0-4047-9447-03B22A87AF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625" y="965400"/>
            <a:ext cx="7787989" cy="2527300"/>
          </a:xfrm>
          <a:prstGeom prst="rect">
            <a:avLst/>
          </a:prstGeom>
        </p:spPr>
      </p:pic>
      <p:sp>
        <p:nvSpPr>
          <p:cNvPr id="8" name="Google Shape;79;p15">
            <a:extLst>
              <a:ext uri="{FF2B5EF4-FFF2-40B4-BE49-F238E27FC236}">
                <a16:creationId xmlns:a16="http://schemas.microsoft.com/office/drawing/2014/main" id="{24BFF042-D68E-6841-A10F-35F4C3082350}"/>
              </a:ext>
            </a:extLst>
          </p:cNvPr>
          <p:cNvSpPr txBox="1"/>
          <p:nvPr/>
        </p:nvSpPr>
        <p:spPr>
          <a:xfrm>
            <a:off x="181525" y="3411166"/>
            <a:ext cx="7587632" cy="10633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r>
              <a:rPr lang="ru-RU" sz="16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Tahoma"/>
              </a:rPr>
              <a:t>Пример добавления плагина для оптимизации сборки проекта</a:t>
            </a:r>
          </a:p>
        </p:txBody>
      </p:sp>
    </p:spTree>
    <p:extLst>
      <p:ext uri="{BB962C8B-B14F-4D97-AF65-F5344CB8AC3E}">
        <p14:creationId xmlns:p14="http://schemas.microsoft.com/office/powerpoint/2010/main" val="2223296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15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75" name="Google Shape;75;p15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en-US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Webpack </a:t>
              </a:r>
              <a:r>
                <a:rPr lang="en-US" sz="2000" dirty="0" err="1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optimization.splitChunks</a:t>
              </a:r>
              <a:endParaRPr lang="en-US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en-US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7" name="Google Shape;79;p15">
            <a:extLst>
              <a:ext uri="{FF2B5EF4-FFF2-40B4-BE49-F238E27FC236}">
                <a16:creationId xmlns:a16="http://schemas.microsoft.com/office/drawing/2014/main" id="{9D0226D0-B064-F74A-BC60-96F49722FCA4}"/>
              </a:ext>
            </a:extLst>
          </p:cNvPr>
          <p:cNvSpPr txBox="1"/>
          <p:nvPr/>
        </p:nvSpPr>
        <p:spPr>
          <a:xfrm>
            <a:off x="231950" y="1196700"/>
            <a:ext cx="3581293" cy="3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r>
              <a:rPr lang="ru-RU" sz="1600" dirty="0">
                <a:solidFill>
                  <a:schemeClr val="tx1"/>
                </a:solidFill>
                <a:latin typeface="Tahoma"/>
                <a:ea typeface="Tahoma"/>
                <a:cs typeface="Tahoma"/>
                <a:sym typeface="Tahoma"/>
              </a:rPr>
              <a:t>Пример разбиения </a:t>
            </a:r>
            <a:r>
              <a:rPr lang="ru-RU" sz="1600" dirty="0" err="1">
                <a:solidFill>
                  <a:schemeClr val="tx1"/>
                </a:solidFill>
                <a:latin typeface="Tahoma"/>
                <a:ea typeface="Tahoma"/>
                <a:cs typeface="Tahoma"/>
                <a:sym typeface="Tahoma"/>
              </a:rPr>
              <a:t>бандла</a:t>
            </a:r>
            <a:r>
              <a:rPr lang="ru-RU" sz="1600" dirty="0">
                <a:solidFill>
                  <a:schemeClr val="tx1"/>
                </a:solidFill>
                <a:latin typeface="Tahoma"/>
                <a:ea typeface="Tahoma"/>
                <a:cs typeface="Tahoma"/>
                <a:sym typeface="Tahoma"/>
              </a:rPr>
              <a:t> приложения на куски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3DCE13B1-6A51-2645-9DBB-5C366A1635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3243" y="757600"/>
            <a:ext cx="5018695" cy="41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9814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15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75" name="Google Shape;75;p15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 txBox="1"/>
            <p:nvPr/>
          </p:nvSpPr>
          <p:spPr>
            <a:xfrm>
              <a:off x="181649" y="285825"/>
              <a:ext cx="8741981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Использование </a:t>
              </a:r>
              <a:r>
                <a:rPr lang="en-US" sz="2000" dirty="0" err="1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preconnect</a:t>
              </a:r>
              <a:r>
                <a:rPr lang="en-US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, prefetch, preload</a:t>
              </a:r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en-US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7" name="Google Shape;79;p15">
            <a:extLst>
              <a:ext uri="{FF2B5EF4-FFF2-40B4-BE49-F238E27FC236}">
                <a16:creationId xmlns:a16="http://schemas.microsoft.com/office/drawing/2014/main" id="{9D0226D0-B064-F74A-BC60-96F49722FCA4}"/>
              </a:ext>
            </a:extLst>
          </p:cNvPr>
          <p:cNvSpPr txBox="1"/>
          <p:nvPr/>
        </p:nvSpPr>
        <p:spPr>
          <a:xfrm>
            <a:off x="181524" y="818022"/>
            <a:ext cx="8741981" cy="4150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  <a:buClr>
                <a:schemeClr val="dk1"/>
              </a:buClr>
              <a:buSzPts val="1100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&lt;link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rel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=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”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preload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”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&gt; - 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предварительно загружаем самые важные ресурсы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CSS, JavaScript 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и файлы шрифтов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100"/>
            </a:pPr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100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&lt;link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rel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=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”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prefetch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”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href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=“/uploads/images/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pic.png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”&gt;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- это низкоприоритетная ресурсная подсказка в фоне (когда браузер не занят) загрузить те ресурсы которые могут понадобиться позже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100"/>
            </a:pPr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&lt;link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href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=“https://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cdn.domain.com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”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rel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=“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preconnect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”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crossorigin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&gt; - 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устанавливает соединение прежде, чем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HTTP-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запрос будет отправлен на сервер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b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endParaRPr lang="en-US" sz="16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14763640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15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75" name="Google Shape;75;p15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 txBox="1"/>
            <p:nvPr/>
          </p:nvSpPr>
          <p:spPr>
            <a:xfrm>
              <a:off x="181649" y="285825"/>
              <a:ext cx="8741981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en-US" sz="2000" dirty="0" err="1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Gzip</a:t>
              </a:r>
              <a:r>
                <a:rPr lang="en-US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 </a:t>
              </a:r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сжатие</a:t>
              </a: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en-US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7" name="Google Shape;79;p15">
            <a:extLst>
              <a:ext uri="{FF2B5EF4-FFF2-40B4-BE49-F238E27FC236}">
                <a16:creationId xmlns:a16="http://schemas.microsoft.com/office/drawing/2014/main" id="{9D0226D0-B064-F74A-BC60-96F49722FCA4}"/>
              </a:ext>
            </a:extLst>
          </p:cNvPr>
          <p:cNvSpPr txBox="1"/>
          <p:nvPr/>
        </p:nvSpPr>
        <p:spPr>
          <a:xfrm>
            <a:off x="231950" y="1196700"/>
            <a:ext cx="3276493" cy="3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Сжатие текстовых форматов (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CSS,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Javascipt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и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HTML) 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может уменьшить их объем на 70%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endParaRPr lang="en-US" sz="16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Tahoma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FA834573-6FF8-C94D-AB67-987D9BA64D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1153" y="1126800"/>
            <a:ext cx="5322352" cy="309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7015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15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75" name="Google Shape;75;p15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 txBox="1"/>
            <p:nvPr/>
          </p:nvSpPr>
          <p:spPr>
            <a:xfrm>
              <a:off x="181649" y="285825"/>
              <a:ext cx="8741981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en-US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HTTP 2</a:t>
              </a:r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en-US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7" name="Google Shape;79;p15">
            <a:extLst>
              <a:ext uri="{FF2B5EF4-FFF2-40B4-BE49-F238E27FC236}">
                <a16:creationId xmlns:a16="http://schemas.microsoft.com/office/drawing/2014/main" id="{9D0226D0-B064-F74A-BC60-96F49722FCA4}"/>
              </a:ext>
            </a:extLst>
          </p:cNvPr>
          <p:cNvSpPr txBox="1"/>
          <p:nvPr/>
        </p:nvSpPr>
        <p:spPr>
          <a:xfrm>
            <a:off x="181524" y="930811"/>
            <a:ext cx="8605795" cy="3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fontAlgn="base"/>
            <a:r>
              <a:rPr lang="en-US" dirty="0"/>
              <a:t>HTTP/2 – </a:t>
            </a:r>
            <a:r>
              <a:rPr lang="ru-RU" dirty="0"/>
              <a:t>протокол, построенный не на текстовом, а на бинарном формате, благодаря чему он </a:t>
            </a:r>
            <a:r>
              <a:rPr lang="ru-RU" dirty="0" err="1"/>
              <a:t>компактне</a:t>
            </a:r>
            <a:r>
              <a:rPr lang="ru-RU" dirty="0"/>
              <a:t>, следовательно работает быстрее.</a:t>
            </a:r>
            <a:endParaRPr lang="en-US" dirty="0"/>
          </a:p>
          <a:p>
            <a:pPr fontAlgn="base"/>
            <a:endParaRPr lang="ru-RU" dirty="0"/>
          </a:p>
          <a:p>
            <a:pPr fontAlgn="base"/>
            <a:r>
              <a:rPr lang="ru-RU" dirty="0"/>
              <a:t>В </a:t>
            </a:r>
            <a:r>
              <a:rPr lang="en-US" dirty="0"/>
              <a:t>HTTP/2 </a:t>
            </a:r>
            <a:r>
              <a:rPr lang="ru-RU" dirty="0"/>
              <a:t>отдано предпочтение одному мультиплексирующему соединению, в то время как в старых протоколах было несколько соединений, которые передавали по одному файлу.</a:t>
            </a:r>
            <a:endParaRPr lang="en-US" dirty="0"/>
          </a:p>
          <a:p>
            <a:pPr fontAlgn="base"/>
            <a:endParaRPr lang="ru-RU" dirty="0"/>
          </a:p>
          <a:p>
            <a:pPr fontAlgn="base"/>
            <a:r>
              <a:rPr lang="ru-RU" dirty="0"/>
              <a:t>Новый протокол </a:t>
            </a:r>
            <a:r>
              <a:rPr lang="en-US" dirty="0"/>
              <a:t>HPACK </a:t>
            </a:r>
            <a:r>
              <a:rPr lang="ru-RU" dirty="0"/>
              <a:t>используется в </a:t>
            </a:r>
            <a:r>
              <a:rPr lang="en-US" dirty="0"/>
              <a:t>HTTP/2 </a:t>
            </a:r>
            <a:r>
              <a:rPr lang="ru-RU" dirty="0"/>
              <a:t>для сжатия заголовков (в предшественнике</a:t>
            </a:r>
            <a:r>
              <a:rPr lang="en-US" dirty="0"/>
              <a:t>, </a:t>
            </a:r>
            <a:r>
              <a:rPr lang="ru-RU" dirty="0"/>
              <a:t>применялся </a:t>
            </a:r>
            <a:r>
              <a:rPr lang="en-US" dirty="0" err="1"/>
              <a:t>gzip</a:t>
            </a:r>
            <a:r>
              <a:rPr lang="en-US" dirty="0"/>
              <a:t>).</a:t>
            </a:r>
          </a:p>
          <a:p>
            <a:pPr fontAlgn="base"/>
            <a:endParaRPr lang="en-US" dirty="0"/>
          </a:p>
          <a:p>
            <a:pPr fontAlgn="base"/>
            <a:r>
              <a:rPr lang="ru-RU" dirty="0"/>
              <a:t>Усовершенствованный алгоритм распределения приоритетов, который используется в </a:t>
            </a:r>
            <a:r>
              <a:rPr lang="en-US" dirty="0"/>
              <a:t>HTTP/2, </a:t>
            </a:r>
            <a:r>
              <a:rPr lang="ru-RU" dirty="0"/>
              <a:t>позволяет отдавать браузерам сначала наиболее важные файлы. В предшественнике</a:t>
            </a:r>
            <a:r>
              <a:rPr lang="en-US" dirty="0"/>
              <a:t> </a:t>
            </a:r>
            <a:r>
              <a:rPr lang="ru-RU" dirty="0" err="1"/>
              <a:t>приоритетизация</a:t>
            </a:r>
            <a:r>
              <a:rPr lang="ru-RU" dirty="0"/>
              <a:t> осуществлялась по более простому алгоритму.</a:t>
            </a:r>
          </a:p>
          <a:p>
            <a:pPr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endParaRPr lang="en-US" sz="1600" dirty="0">
              <a:solidFill>
                <a:schemeClr val="tx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20050302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Текст 7"/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524482" cy="3416400"/>
          </a:xfrm>
        </p:spPr>
        <p:txBody>
          <a:bodyPr/>
          <a:lstStyle/>
          <a:p>
            <a:pPr fontAlgn="base"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В какой момент разработки необходимо задуматься об оптимизации?</a:t>
            </a:r>
          </a:p>
          <a:p>
            <a:pPr fontAlgn="base"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Какие преимущества </a:t>
            </a:r>
            <a:r>
              <a:rPr lang="en-US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svg</a:t>
            </a:r>
            <a:r>
              <a:rPr lang="en-US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ru-RU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над растровыми изображениями?</a:t>
            </a:r>
          </a:p>
          <a:p>
            <a:pPr fontAlgn="base"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Какими способами можно прогреть кэш?</a:t>
            </a:r>
          </a:p>
        </p:txBody>
      </p:sp>
      <p:sp>
        <p:nvSpPr>
          <p:cNvPr id="10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63;p14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12" name="Google Shape;64;p14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5;p14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  <a:sym typeface="Tahoma"/>
                </a:rPr>
                <a:t>Вопросы для самоконтроля</a:t>
              </a:r>
              <a:endParaRPr lang="ru"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308683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9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Вопросы?</a:t>
            </a:r>
          </a:p>
        </p:txBody>
      </p:sp>
      <p:sp>
        <p:nvSpPr>
          <p:cNvPr id="11" name="Подзаголовок 10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@</a:t>
            </a:r>
            <a:r>
              <a:rPr lang="en-US" dirty="0" err="1">
                <a:hlinkClick r:id="rId2"/>
              </a:rPr>
              <a:t>InnoAndrez</a:t>
            </a:r>
            <a:endParaRPr lang="ru-RU" dirty="0"/>
          </a:p>
        </p:txBody>
      </p:sp>
      <p:grpSp>
        <p:nvGrpSpPr>
          <p:cNvPr id="12" name="Google Shape;63;p14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13" name="Google Shape;64;p14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5;p14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ru"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15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54329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311700" y="702900"/>
            <a:ext cx="4875936" cy="4212811"/>
          </a:xfrm>
        </p:spPr>
        <p:txBody>
          <a:bodyPr/>
          <a:lstStyle/>
          <a:p>
            <a:pPr marL="139700" indent="0">
              <a:lnSpc>
                <a:spcPct val="150000"/>
              </a:lnSpc>
              <a:buNone/>
            </a:pPr>
            <a:r>
              <a:rPr lang="ru-RU" sz="18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Tahoma"/>
              </a:rPr>
              <a:t>Цель </a:t>
            </a:r>
            <a:endPara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Познакомиться с методами увеличения скорости загрузки приложения</a:t>
            </a:r>
          </a:p>
          <a:p>
            <a:pPr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Познакомиться с методами уменьшения размера приложения</a:t>
            </a:r>
            <a:endPara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39700" indent="0">
              <a:lnSpc>
                <a:spcPct val="150000"/>
              </a:lnSpc>
              <a:buNone/>
            </a:pPr>
            <a:endParaRPr lang="ru-RU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39700" indent="0">
              <a:lnSpc>
                <a:spcPct val="150000"/>
              </a:lnSpc>
              <a:buNone/>
            </a:pPr>
            <a:r>
              <a:rPr lang="ru-RU" sz="18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Tahoma"/>
              </a:rPr>
              <a:t>Задачи </a:t>
            </a:r>
            <a:endParaRPr lang="ru-RU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fontAlgn="base"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</a:rPr>
              <a:t>Освоить оптимизацию картинок</a:t>
            </a:r>
            <a:r>
              <a:rPr lang="en-US" dirty="0">
                <a:solidFill>
                  <a:schemeClr val="tx1"/>
                </a:solidFill>
              </a:rPr>
              <a:t>/</a:t>
            </a:r>
            <a:r>
              <a:rPr lang="ru-RU" dirty="0">
                <a:solidFill>
                  <a:schemeClr val="tx1"/>
                </a:solidFill>
              </a:rPr>
              <a:t>иконок</a:t>
            </a:r>
          </a:p>
          <a:p>
            <a:pPr fontAlgn="base"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</a:rPr>
              <a:t>Освоить настройки для оптимизации в </a:t>
            </a:r>
            <a:r>
              <a:rPr lang="en-US" dirty="0">
                <a:solidFill>
                  <a:schemeClr val="tx1"/>
                </a:solidFill>
              </a:rPr>
              <a:t>webpack</a:t>
            </a:r>
            <a:endParaRPr lang="ru-RU" dirty="0">
              <a:solidFill>
                <a:schemeClr val="tx1"/>
              </a:solidFill>
            </a:endParaRPr>
          </a:p>
          <a:p>
            <a:pPr fontAlgn="base"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</a:rPr>
              <a:t>Освоить способы прогрева кэша приложения</a:t>
            </a:r>
          </a:p>
          <a:p>
            <a:pPr fontAlgn="base">
              <a:lnSpc>
                <a:spcPct val="150000"/>
              </a:lnSpc>
            </a:pPr>
            <a:endParaRPr lang="en-US" dirty="0">
              <a:solidFill>
                <a:schemeClr val="tx1"/>
              </a:solidFill>
            </a:endParaRPr>
          </a:p>
          <a:p>
            <a:pPr fontAlgn="base">
              <a:lnSpc>
                <a:spcPct val="150000"/>
              </a:lnSpc>
            </a:pPr>
            <a:endParaRPr lang="ru-RU" dirty="0">
              <a:solidFill>
                <a:schemeClr val="tx1"/>
              </a:solidFill>
            </a:endParaRPr>
          </a:p>
        </p:txBody>
      </p:sp>
      <p:grpSp>
        <p:nvGrpSpPr>
          <p:cNvPr id="5" name="Google Shape;63;p14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6" name="Google Shape;64;p14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65;p14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  <a:sym typeface="Tahoma"/>
                </a:rPr>
                <a:t>Цель и задачи </a:t>
              </a:r>
              <a:r>
                <a:rPr lang="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  <a:sym typeface="Tahoma"/>
                </a:rPr>
                <a:t>занятия</a:t>
              </a:r>
            </a:p>
          </p:txBody>
        </p:sp>
      </p:grpSp>
      <p:sp>
        <p:nvSpPr>
          <p:cNvPr id="8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F833DB9-9470-1A46-B514-55FE27E7E0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1067" y="1373717"/>
            <a:ext cx="2616200" cy="2668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9364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298636" y="930406"/>
            <a:ext cx="5200733" cy="3900998"/>
          </a:xfrm>
        </p:spPr>
        <p:txBody>
          <a:bodyPr/>
          <a:lstStyle/>
          <a:p>
            <a:pPr>
              <a:lnSpc>
                <a:spcPct val="150000"/>
              </a:lnSpc>
              <a:spcAft>
                <a:spcPts val="100"/>
              </a:spcAft>
            </a:pPr>
            <a:r>
              <a:rPr lang="ru-RU" dirty="0">
                <a:solidFill>
                  <a:schemeClr val="tx1"/>
                </a:solidFill>
              </a:rPr>
              <a:t>Зачем нужна оптимизация?</a:t>
            </a:r>
          </a:p>
          <a:p>
            <a:pPr>
              <a:lnSpc>
                <a:spcPct val="150000"/>
              </a:lnSpc>
              <a:spcAft>
                <a:spcPts val="100"/>
              </a:spcAft>
            </a:pPr>
            <a:r>
              <a:rPr lang="ru-RU" dirty="0">
                <a:solidFill>
                  <a:schemeClr val="tx1"/>
                </a:solidFill>
              </a:rPr>
              <a:t>Виды оптимизации картинок</a:t>
            </a:r>
            <a:endParaRPr lang="en-US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  <a:spcAft>
                <a:spcPts val="100"/>
              </a:spcAft>
            </a:pPr>
            <a:r>
              <a:rPr lang="ru-RU" dirty="0">
                <a:solidFill>
                  <a:schemeClr val="tx1"/>
                </a:solidFill>
              </a:rPr>
              <a:t>Сжатие картинок и оптимизация загрузки</a:t>
            </a:r>
          </a:p>
          <a:p>
            <a:pPr fontAlgn="base">
              <a:lnSpc>
                <a:spcPct val="150000"/>
              </a:lnSpc>
              <a:spcAft>
                <a:spcPts val="100"/>
              </a:spcAft>
            </a:pPr>
            <a:r>
              <a:rPr lang="ru-RU" dirty="0">
                <a:solidFill>
                  <a:schemeClr val="tx1"/>
                </a:solidFill>
              </a:rPr>
              <a:t>Перевод на </a:t>
            </a:r>
            <a:r>
              <a:rPr lang="en-US" dirty="0" err="1">
                <a:solidFill>
                  <a:schemeClr val="tx1"/>
                </a:solidFill>
              </a:rPr>
              <a:t>svg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ru-RU" dirty="0">
                <a:solidFill>
                  <a:schemeClr val="tx1"/>
                </a:solidFill>
              </a:rPr>
              <a:t>и скелетоны</a:t>
            </a:r>
          </a:p>
          <a:p>
            <a:pPr fontAlgn="base">
              <a:lnSpc>
                <a:spcPct val="150000"/>
              </a:lnSpc>
              <a:spcAft>
                <a:spcPts val="100"/>
              </a:spcAft>
            </a:pPr>
            <a:r>
              <a:rPr lang="ru-RU" dirty="0">
                <a:solidFill>
                  <a:schemeClr val="tx1"/>
                </a:solidFill>
              </a:rPr>
              <a:t>Оптимизация </a:t>
            </a:r>
            <a:r>
              <a:rPr lang="en-US" dirty="0" err="1">
                <a:solidFill>
                  <a:schemeClr val="tx1"/>
                </a:solidFill>
              </a:rPr>
              <a:t>javascript</a:t>
            </a:r>
            <a:endParaRPr lang="en-US" dirty="0">
              <a:solidFill>
                <a:schemeClr val="tx1"/>
              </a:solidFill>
            </a:endParaRPr>
          </a:p>
          <a:p>
            <a:pPr fontAlgn="base">
              <a:lnSpc>
                <a:spcPct val="150000"/>
              </a:lnSpc>
              <a:spcAft>
                <a:spcPts val="100"/>
              </a:spcAft>
            </a:pPr>
            <a:r>
              <a:rPr lang="en-US" dirty="0">
                <a:solidFill>
                  <a:schemeClr val="tx1"/>
                </a:solidFill>
              </a:rPr>
              <a:t>Webpack </a:t>
            </a:r>
            <a:r>
              <a:rPr lang="en-US" dirty="0" err="1">
                <a:solidFill>
                  <a:schemeClr val="tx1"/>
                </a:solidFill>
              </a:rPr>
              <a:t>optimization.minimizer</a:t>
            </a:r>
            <a:endParaRPr lang="en-US" dirty="0">
              <a:solidFill>
                <a:schemeClr val="tx1"/>
              </a:solidFill>
            </a:endParaRPr>
          </a:p>
          <a:p>
            <a:pPr>
              <a:spcAft>
                <a:spcPts val="100"/>
              </a:spcAft>
            </a:pPr>
            <a:r>
              <a:rPr lang="en-US" dirty="0">
                <a:solidFill>
                  <a:schemeClr val="tx1"/>
                </a:solidFill>
              </a:rPr>
              <a:t>Webpack </a:t>
            </a:r>
            <a:r>
              <a:rPr lang="en-US" dirty="0" err="1">
                <a:solidFill>
                  <a:schemeClr val="tx1"/>
                </a:solidFill>
              </a:rPr>
              <a:t>optimization.splitChunks</a:t>
            </a:r>
            <a:endParaRPr lang="en-US" dirty="0">
              <a:solidFill>
                <a:schemeClr val="tx1"/>
              </a:solidFill>
            </a:endParaRPr>
          </a:p>
          <a:p>
            <a:pPr>
              <a:spcAft>
                <a:spcPts val="100"/>
              </a:spcAft>
            </a:pPr>
            <a:r>
              <a:rPr lang="ru-RU" dirty="0">
                <a:solidFill>
                  <a:schemeClr val="tx1"/>
                </a:solidFill>
              </a:rPr>
              <a:t>Использование </a:t>
            </a:r>
            <a:r>
              <a:rPr lang="en-US" dirty="0" err="1">
                <a:solidFill>
                  <a:schemeClr val="tx1"/>
                </a:solidFill>
              </a:rPr>
              <a:t>preconnect</a:t>
            </a:r>
            <a:r>
              <a:rPr lang="en-US" dirty="0">
                <a:solidFill>
                  <a:schemeClr val="tx1"/>
                </a:solidFill>
              </a:rPr>
              <a:t>, prefetch, preload </a:t>
            </a:r>
            <a:r>
              <a:rPr lang="ru-RU" dirty="0">
                <a:solidFill>
                  <a:schemeClr val="tx1"/>
                </a:solidFill>
              </a:rPr>
              <a:t>и </a:t>
            </a:r>
            <a:r>
              <a:rPr lang="en-US" dirty="0">
                <a:solidFill>
                  <a:schemeClr val="tx1"/>
                </a:solidFill>
              </a:rPr>
              <a:t>prerender</a:t>
            </a:r>
            <a:r>
              <a:rPr lang="en-US" dirty="0"/>
              <a:t> </a:t>
            </a:r>
            <a:endParaRPr lang="ru-RU" dirty="0"/>
          </a:p>
          <a:p>
            <a:pPr>
              <a:spcAft>
                <a:spcPts val="100"/>
              </a:spcAft>
            </a:pPr>
            <a:r>
              <a:rPr lang="en-US" dirty="0" err="1">
                <a:solidFill>
                  <a:schemeClr val="tx1"/>
                </a:solidFill>
              </a:rPr>
              <a:t>Gzip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ru-RU" dirty="0">
                <a:solidFill>
                  <a:schemeClr val="tx1"/>
                </a:solidFill>
              </a:rPr>
              <a:t>сжатие</a:t>
            </a:r>
          </a:p>
          <a:p>
            <a:pPr>
              <a:spcAft>
                <a:spcPts val="100"/>
              </a:spcAft>
            </a:pPr>
            <a:r>
              <a:rPr lang="ru-RU" dirty="0">
                <a:solidFill>
                  <a:schemeClr val="tx1"/>
                </a:solidFill>
              </a:rPr>
              <a:t>Пару слов об </a:t>
            </a:r>
            <a:r>
              <a:rPr lang="en-US" dirty="0">
                <a:solidFill>
                  <a:schemeClr val="tx1"/>
                </a:solidFill>
              </a:rPr>
              <a:t>http2</a:t>
            </a:r>
            <a:endParaRPr lang="ru-RU" dirty="0">
              <a:solidFill>
                <a:schemeClr val="tx1"/>
              </a:solidFill>
            </a:endParaRPr>
          </a:p>
          <a:p>
            <a:pPr fontAlgn="base">
              <a:lnSpc>
                <a:spcPct val="150000"/>
              </a:lnSpc>
              <a:spcAft>
                <a:spcPts val="100"/>
              </a:spcAft>
            </a:pPr>
            <a:r>
              <a:rPr lang="ru-RU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Ответы на вопросы</a:t>
            </a:r>
          </a:p>
        </p:txBody>
      </p:sp>
      <p:grpSp>
        <p:nvGrpSpPr>
          <p:cNvPr id="5" name="Google Shape;63;p14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6" name="Google Shape;64;p14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65;p14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  <a:sym typeface="Tahoma"/>
                </a:rPr>
                <a:t>План занятия</a:t>
              </a:r>
            </a:p>
          </p:txBody>
        </p:sp>
      </p:grpSp>
      <p:sp>
        <p:nvSpPr>
          <p:cNvPr id="8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154262D-A1F6-7F4F-A530-0D8ED5D2E5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1067" y="1373717"/>
            <a:ext cx="2616200" cy="2668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5969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15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75" name="Google Shape;75;p15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Зачем нужна оптимизация?</a:t>
              </a:r>
            </a:p>
            <a:p>
              <a:endParaRPr lang="en-US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r>
                <a:rPr lang="en-US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 </a:t>
              </a:r>
            </a:p>
            <a:p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79" name="Google Shape;79;p15"/>
          <p:cNvSpPr txBox="1"/>
          <p:nvPr/>
        </p:nvSpPr>
        <p:spPr>
          <a:xfrm>
            <a:off x="218948" y="768683"/>
            <a:ext cx="8706104" cy="3939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r>
              <a:rPr lang="ru-RU" dirty="0"/>
              <a:t>Время загрузки является основным фактором отказа от страниц и лояльности; 53% пользователей сообщают, что они покидают сайты, загрузка которых занимает более трех секунд.</a:t>
            </a:r>
          </a:p>
          <a:p>
            <a:pPr lvl="0"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endParaRPr lang="ru-RU" dirty="0"/>
          </a:p>
          <a:p>
            <a:pPr lvl="0"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r>
              <a:rPr lang="ru-RU" dirty="0"/>
              <a:t>Пользователи посещают чаще, остаются дольше, ищут больше и покупают чаще на сайтах, которые загружаются быстрее, чем на более медленных</a:t>
            </a:r>
            <a:r>
              <a:rPr lang="en-US" dirty="0"/>
              <a:t>,</a:t>
            </a:r>
            <a:r>
              <a:rPr lang="ru-RU" dirty="0"/>
              <a:t> одна компания обнаружила, что увеличение конверсии на 7% стало результатом повышения скорости всего за 0,85 секунды.</a:t>
            </a:r>
          </a:p>
          <a:p>
            <a:pPr lvl="0"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endParaRPr lang="ru-RU" sz="1200" dirty="0">
              <a:solidFill>
                <a:schemeClr val="tx1"/>
              </a:solidFill>
              <a:latin typeface="Tahoma"/>
              <a:ea typeface="Tahoma"/>
              <a:cs typeface="Tahoma"/>
              <a:sym typeface="Tahoma"/>
            </a:endParaRPr>
          </a:p>
          <a:p>
            <a:pPr lvl="0"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r>
              <a:rPr lang="ru-RU" dirty="0"/>
              <a:t>Медленная загрузка вредна для поисковой оптимизации (</a:t>
            </a:r>
            <a:r>
              <a:rPr lang="en-US" dirty="0"/>
              <a:t>SEO), </a:t>
            </a:r>
            <a:r>
              <a:rPr lang="ru-RU" dirty="0"/>
              <a:t>поскольку может снизить рейтинг вашего сайта, что приведет к меньшему количеству посещений, чтений и конверсий</a:t>
            </a:r>
            <a:r>
              <a:rPr lang="en-US" dirty="0"/>
              <a:t>.</a:t>
            </a:r>
            <a:endParaRPr lang="ru-RU" sz="1200" dirty="0">
              <a:solidFill>
                <a:schemeClr val="tx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15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75" name="Google Shape;75;p15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Виды оптимизации картинок</a:t>
              </a:r>
              <a:endParaRPr lang="en-US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r>
                <a:rPr lang="en-US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 </a:t>
              </a:r>
            </a:p>
            <a:p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79" name="Google Shape;79;p15"/>
          <p:cNvSpPr txBox="1"/>
          <p:nvPr/>
        </p:nvSpPr>
        <p:spPr>
          <a:xfrm>
            <a:off x="218948" y="1199745"/>
            <a:ext cx="8706104" cy="33268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r>
              <a:rPr lang="ru-RU" sz="1800" dirty="0">
                <a:solidFill>
                  <a:schemeClr val="tx1"/>
                </a:solidFill>
                <a:latin typeface="Tahoma"/>
                <a:ea typeface="Tahoma"/>
                <a:cs typeface="Tahoma"/>
                <a:sym typeface="Tahoma"/>
              </a:rPr>
              <a:t>Сжатие в более эффективный формат</a:t>
            </a:r>
            <a:endParaRPr lang="en-US" sz="1800" dirty="0">
              <a:solidFill>
                <a:schemeClr val="tx1"/>
              </a:solidFill>
              <a:latin typeface="Tahoma"/>
              <a:ea typeface="Tahoma"/>
              <a:cs typeface="Tahoma"/>
              <a:sym typeface="Tahoma"/>
            </a:endParaRPr>
          </a:p>
          <a:p>
            <a:pPr lvl="0"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r>
              <a:rPr lang="ru-RU" sz="1800" dirty="0">
                <a:solidFill>
                  <a:schemeClr val="tx1"/>
                </a:solidFill>
                <a:latin typeface="Tahoma"/>
                <a:ea typeface="Tahoma"/>
                <a:cs typeface="Tahoma"/>
                <a:sym typeface="Tahoma"/>
              </a:rPr>
              <a:t>Объединение</a:t>
            </a:r>
            <a:r>
              <a:rPr lang="en-US" sz="1800" dirty="0">
                <a:solidFill>
                  <a:schemeClr val="tx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ru-RU" sz="1800" dirty="0">
                <a:solidFill>
                  <a:schemeClr val="tx1"/>
                </a:solidFill>
                <a:latin typeface="Tahoma"/>
                <a:ea typeface="Tahoma"/>
                <a:cs typeface="Tahoma"/>
                <a:sym typeface="Tahoma"/>
              </a:rPr>
              <a:t>изображений в атлас</a:t>
            </a:r>
          </a:p>
          <a:p>
            <a:pPr lvl="0">
              <a:spcBef>
                <a:spcPts val="600"/>
              </a:spcBef>
              <a:buClr>
                <a:schemeClr val="dk1"/>
              </a:buClr>
              <a:buSzPts val="1100"/>
            </a:pPr>
            <a:r>
              <a:rPr lang="ru-RU" sz="1800" dirty="0">
                <a:solidFill>
                  <a:schemeClr val="tx1"/>
                </a:solidFill>
                <a:latin typeface="Tahoma"/>
                <a:ea typeface="Tahoma"/>
                <a:cs typeface="Tahoma"/>
                <a:sym typeface="Tahoma"/>
              </a:rPr>
              <a:t>Уход от растровых иконок в пользу </a:t>
            </a:r>
          </a:p>
          <a:p>
            <a:pPr lvl="0">
              <a:spcBef>
                <a:spcPts val="600"/>
              </a:spcBef>
              <a:buClr>
                <a:schemeClr val="dk1"/>
              </a:buClr>
              <a:buSzPts val="1100"/>
            </a:pPr>
            <a:r>
              <a:rPr lang="ru-RU" sz="1800" dirty="0">
                <a:solidFill>
                  <a:schemeClr val="tx1"/>
                </a:solidFill>
                <a:latin typeface="Tahoma"/>
                <a:ea typeface="Tahoma"/>
                <a:cs typeface="Tahoma"/>
                <a:sym typeface="Tahoma"/>
              </a:rPr>
              <a:t>векторных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136A4E95-7C9C-4443-AA40-534AC3915B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0433" y="843064"/>
            <a:ext cx="3369621" cy="2246414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40D6FDC-E4D7-094E-87CB-3DF770AE76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74725" y="2990970"/>
            <a:ext cx="3066029" cy="1892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3285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15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75" name="Google Shape;75;p15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Сжатие картинок и оптимизация загрузки</a:t>
              </a: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</p:txBody>
        </p:sp>
      </p:grpSp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453878F5-F7A7-8044-9A9D-5257E451ED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1267788"/>
              </p:ext>
            </p:extLst>
          </p:nvPr>
        </p:nvGraphicFramePr>
        <p:xfrm>
          <a:off x="830094" y="869005"/>
          <a:ext cx="6692628" cy="3699820"/>
        </p:xfrm>
        <a:graphic>
          <a:graphicData uri="http://schemas.openxmlformats.org/drawingml/2006/table">
            <a:tbl>
              <a:tblPr/>
              <a:tblGrid>
                <a:gridCol w="1673157">
                  <a:extLst>
                    <a:ext uri="{9D8B030D-6E8A-4147-A177-3AD203B41FA5}">
                      <a16:colId xmlns:a16="http://schemas.microsoft.com/office/drawing/2014/main" val="812146906"/>
                    </a:ext>
                  </a:extLst>
                </a:gridCol>
                <a:gridCol w="1673157">
                  <a:extLst>
                    <a:ext uri="{9D8B030D-6E8A-4147-A177-3AD203B41FA5}">
                      <a16:colId xmlns:a16="http://schemas.microsoft.com/office/drawing/2014/main" val="7129421"/>
                    </a:ext>
                  </a:extLst>
                </a:gridCol>
                <a:gridCol w="1673157">
                  <a:extLst>
                    <a:ext uri="{9D8B030D-6E8A-4147-A177-3AD203B41FA5}">
                      <a16:colId xmlns:a16="http://schemas.microsoft.com/office/drawing/2014/main" val="3720339411"/>
                    </a:ext>
                  </a:extLst>
                </a:gridCol>
                <a:gridCol w="1673157">
                  <a:extLst>
                    <a:ext uri="{9D8B030D-6E8A-4147-A177-3AD203B41FA5}">
                      <a16:colId xmlns:a16="http://schemas.microsoft.com/office/drawing/2014/main" val="412068147"/>
                    </a:ext>
                  </a:extLst>
                </a:gridCol>
              </a:tblGrid>
              <a:tr h="287523">
                <a:tc>
                  <a:txBody>
                    <a:bodyPr/>
                    <a:lstStyle/>
                    <a:p>
                      <a:pPr algn="ctr" rtl="0"/>
                      <a:r>
                        <a:rPr lang="ru-RU" sz="900">
                          <a:solidFill>
                            <a:srgbClr val="262626"/>
                          </a:solidFill>
                          <a:effectLst/>
                        </a:rPr>
                        <a:t> </a:t>
                      </a:r>
                    </a:p>
                  </a:txBody>
                  <a:tcPr marL="62615" marR="62615" marT="62615" marB="62615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900" dirty="0">
                          <a:solidFill>
                            <a:srgbClr val="262626"/>
                          </a:solidFill>
                          <a:effectLst/>
                        </a:rPr>
                        <a:t>Категория</a:t>
                      </a:r>
                      <a:endParaRPr lang="en-US" sz="900" dirty="0">
                        <a:solidFill>
                          <a:srgbClr val="262626"/>
                        </a:solidFill>
                        <a:effectLst/>
                      </a:endParaRPr>
                    </a:p>
                  </a:txBody>
                  <a:tcPr marL="62615" marR="62615" marT="62615" marB="62615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900" dirty="0">
                          <a:solidFill>
                            <a:srgbClr val="262626"/>
                          </a:solidFill>
                          <a:effectLst/>
                        </a:rPr>
                        <a:t>Палитра</a:t>
                      </a:r>
                      <a:endParaRPr lang="en-US" sz="900" dirty="0">
                        <a:solidFill>
                          <a:srgbClr val="262626"/>
                        </a:solidFill>
                        <a:effectLst/>
                      </a:endParaRPr>
                    </a:p>
                  </a:txBody>
                  <a:tcPr marL="62615" marR="62615" marT="62615" marB="62615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900" dirty="0">
                          <a:solidFill>
                            <a:srgbClr val="262626"/>
                          </a:solidFill>
                          <a:effectLst/>
                        </a:rPr>
                        <a:t>Использование</a:t>
                      </a:r>
                      <a:endParaRPr lang="en-US" sz="900" dirty="0">
                        <a:solidFill>
                          <a:srgbClr val="262626"/>
                        </a:solidFill>
                        <a:effectLst/>
                      </a:endParaRPr>
                    </a:p>
                  </a:txBody>
                  <a:tcPr marL="62615" marR="62615" marT="62615" marB="62615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1083993"/>
                  </a:ext>
                </a:extLst>
              </a:tr>
              <a:tr h="439421">
                <a:tc>
                  <a:txBody>
                    <a:bodyPr/>
                    <a:lstStyle/>
                    <a:p>
                      <a:pPr algn="ctr" rtl="0"/>
                      <a:r>
                        <a:rPr lang="en-US" sz="900">
                          <a:solidFill>
                            <a:srgbClr val="262626"/>
                          </a:solidFill>
                          <a:effectLst/>
                        </a:rPr>
                        <a:t>JPG</a:t>
                      </a:r>
                    </a:p>
                  </a:txBody>
                  <a:tcPr marL="62615" marR="62615" marT="62615" marB="62615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900" dirty="0">
                          <a:solidFill>
                            <a:srgbClr val="262626"/>
                          </a:solidFill>
                          <a:effectLst/>
                        </a:rPr>
                        <a:t>Сжатие с потерями</a:t>
                      </a:r>
                      <a:endParaRPr lang="en-US" sz="900" dirty="0">
                        <a:solidFill>
                          <a:srgbClr val="262626"/>
                        </a:solidFill>
                        <a:effectLst/>
                      </a:endParaRPr>
                    </a:p>
                  </a:txBody>
                  <a:tcPr marL="62615" marR="62615" marT="62615" marB="62615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900" b="0" i="0" u="none" strike="noStrike" cap="none" dirty="0">
                          <a:solidFill>
                            <a:srgbClr val="262626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16 млн цветов</a:t>
                      </a:r>
                      <a:endParaRPr lang="en-US" sz="900" b="0" i="0" u="none" strike="noStrike" cap="none" dirty="0">
                        <a:solidFill>
                          <a:srgbClr val="262626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2615" marR="62615" marT="62615" marB="62615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900" dirty="0">
                          <a:solidFill>
                            <a:srgbClr val="262626"/>
                          </a:solidFill>
                          <a:effectLst/>
                        </a:rPr>
                        <a:t>Фотки</a:t>
                      </a:r>
                      <a:endParaRPr lang="en-US" sz="900" dirty="0">
                        <a:solidFill>
                          <a:srgbClr val="262626"/>
                        </a:solidFill>
                        <a:effectLst/>
                      </a:endParaRPr>
                    </a:p>
                  </a:txBody>
                  <a:tcPr marL="62615" marR="62615" marT="62615" marB="62615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2253149"/>
                  </a:ext>
                </a:extLst>
              </a:tr>
              <a:tr h="895118">
                <a:tc>
                  <a:txBody>
                    <a:bodyPr/>
                    <a:lstStyle/>
                    <a:p>
                      <a:pPr algn="ctr" rtl="0"/>
                      <a:r>
                        <a:rPr lang="en-US" sz="900" dirty="0">
                          <a:solidFill>
                            <a:srgbClr val="262626"/>
                          </a:solidFill>
                          <a:effectLst/>
                        </a:rPr>
                        <a:t>GIF</a:t>
                      </a:r>
                    </a:p>
                  </a:txBody>
                  <a:tcPr marL="62615" marR="62615" marT="62615" marB="62615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900" dirty="0">
                          <a:solidFill>
                            <a:srgbClr val="262626"/>
                          </a:solidFill>
                          <a:effectLst/>
                        </a:rPr>
                        <a:t>Сжатие без потерь</a:t>
                      </a:r>
                      <a:endParaRPr lang="en-US" sz="900" dirty="0">
                        <a:solidFill>
                          <a:srgbClr val="262626"/>
                        </a:solidFill>
                        <a:effectLst/>
                      </a:endParaRPr>
                    </a:p>
                  </a:txBody>
                  <a:tcPr marL="62615" marR="62615" marT="62615" marB="62615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sz="900" dirty="0">
                          <a:solidFill>
                            <a:srgbClr val="262626"/>
                          </a:solidFill>
                          <a:effectLst/>
                        </a:rPr>
                        <a:t>256 </a:t>
                      </a:r>
                      <a:r>
                        <a:rPr lang="ru-RU" sz="900" dirty="0">
                          <a:solidFill>
                            <a:srgbClr val="262626"/>
                          </a:solidFill>
                          <a:effectLst/>
                        </a:rPr>
                        <a:t>цветов</a:t>
                      </a:r>
                      <a:endParaRPr lang="en-US" sz="900" dirty="0">
                        <a:solidFill>
                          <a:srgbClr val="262626"/>
                        </a:solidFill>
                        <a:effectLst/>
                      </a:endParaRPr>
                    </a:p>
                  </a:txBody>
                  <a:tcPr marL="62615" marR="62615" marT="62615" marB="62615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900" dirty="0">
                          <a:solidFill>
                            <a:srgbClr val="262626"/>
                          </a:solidFill>
                          <a:effectLst/>
                        </a:rPr>
                        <a:t>Простая анимация</a:t>
                      </a:r>
                      <a:endParaRPr lang="en-US" sz="900" dirty="0">
                        <a:solidFill>
                          <a:srgbClr val="262626"/>
                        </a:solidFill>
                        <a:effectLst/>
                      </a:endParaRPr>
                    </a:p>
                  </a:txBody>
                  <a:tcPr marL="62615" marR="62615" marT="62615" marB="62615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1199031"/>
                  </a:ext>
                </a:extLst>
              </a:tr>
              <a:tr h="743219">
                <a:tc>
                  <a:txBody>
                    <a:bodyPr/>
                    <a:lstStyle/>
                    <a:p>
                      <a:pPr algn="ctr" rtl="0"/>
                      <a:r>
                        <a:rPr lang="en-US" sz="900">
                          <a:solidFill>
                            <a:srgbClr val="262626"/>
                          </a:solidFill>
                          <a:effectLst/>
                        </a:rPr>
                        <a:t>PNG-8</a:t>
                      </a:r>
                    </a:p>
                  </a:txBody>
                  <a:tcPr marL="62615" marR="62615" marT="62615" marB="62615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900" dirty="0">
                          <a:solidFill>
                            <a:srgbClr val="262626"/>
                          </a:solidFill>
                          <a:effectLst/>
                        </a:rPr>
                        <a:t>Сжатие без потерь</a:t>
                      </a:r>
                      <a:endParaRPr lang="en-US" sz="900" dirty="0">
                        <a:solidFill>
                          <a:srgbClr val="262626"/>
                        </a:solidFill>
                        <a:effectLst/>
                      </a:endParaRPr>
                    </a:p>
                    <a:p>
                      <a:pPr algn="ctr" rtl="0"/>
                      <a:endParaRPr lang="en-US" sz="900" dirty="0">
                        <a:solidFill>
                          <a:srgbClr val="262626"/>
                        </a:solidFill>
                        <a:effectLst/>
                      </a:endParaRPr>
                    </a:p>
                  </a:txBody>
                  <a:tcPr marL="62615" marR="62615" marT="62615" marB="62615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sz="900" dirty="0">
                          <a:solidFill>
                            <a:srgbClr val="262626"/>
                          </a:solidFill>
                          <a:effectLst/>
                        </a:rPr>
                        <a:t>256 </a:t>
                      </a:r>
                      <a:r>
                        <a:rPr lang="ru-RU" sz="900" dirty="0">
                          <a:solidFill>
                            <a:srgbClr val="262626"/>
                          </a:solidFill>
                          <a:effectLst/>
                        </a:rPr>
                        <a:t>цветов</a:t>
                      </a:r>
                      <a:endParaRPr lang="en-US" sz="900" dirty="0">
                        <a:solidFill>
                          <a:srgbClr val="262626"/>
                        </a:solidFill>
                        <a:effectLst/>
                      </a:endParaRPr>
                    </a:p>
                  </a:txBody>
                  <a:tcPr marL="62615" marR="62615" marT="62615" marB="62615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900" dirty="0">
                          <a:solidFill>
                            <a:srgbClr val="262626"/>
                          </a:solidFill>
                          <a:effectLst/>
                        </a:rPr>
                        <a:t>Иконки</a:t>
                      </a:r>
                      <a:endParaRPr lang="en-US" sz="900" dirty="0">
                        <a:solidFill>
                          <a:srgbClr val="262626"/>
                        </a:solidFill>
                        <a:effectLst/>
                      </a:endParaRPr>
                    </a:p>
                  </a:txBody>
                  <a:tcPr marL="62615" marR="62615" marT="62615" marB="62615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9006544"/>
                  </a:ext>
                </a:extLst>
              </a:tr>
              <a:tr h="591320">
                <a:tc>
                  <a:txBody>
                    <a:bodyPr/>
                    <a:lstStyle/>
                    <a:p>
                      <a:pPr algn="ctr" rtl="0"/>
                      <a:r>
                        <a:rPr lang="en-US" sz="900">
                          <a:solidFill>
                            <a:srgbClr val="262626"/>
                          </a:solidFill>
                          <a:effectLst/>
                        </a:rPr>
                        <a:t>PNG-24</a:t>
                      </a:r>
                    </a:p>
                  </a:txBody>
                  <a:tcPr marL="62615" marR="62615" marT="62615" marB="62615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900" dirty="0">
                          <a:solidFill>
                            <a:srgbClr val="262626"/>
                          </a:solidFill>
                          <a:effectLst/>
                        </a:rPr>
                        <a:t>Сжатие без потерь</a:t>
                      </a:r>
                      <a:endParaRPr lang="en-US" sz="900" dirty="0">
                        <a:solidFill>
                          <a:srgbClr val="262626"/>
                        </a:solidFill>
                        <a:effectLst/>
                      </a:endParaRPr>
                    </a:p>
                    <a:p>
                      <a:pPr algn="ctr" rtl="0"/>
                      <a:endParaRPr lang="en-US" sz="900" dirty="0">
                        <a:solidFill>
                          <a:srgbClr val="262626"/>
                        </a:solidFill>
                        <a:effectLst/>
                      </a:endParaRPr>
                    </a:p>
                  </a:txBody>
                  <a:tcPr marL="62615" marR="62615" marT="62615" marB="62615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900" b="0" i="0" u="none" strike="noStrike" cap="none" dirty="0">
                          <a:solidFill>
                            <a:srgbClr val="262626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16 млн цветов + прозрачность</a:t>
                      </a:r>
                      <a:endParaRPr lang="en-US" sz="900" b="0" i="0" u="none" strike="noStrike" cap="none" dirty="0">
                        <a:solidFill>
                          <a:srgbClr val="262626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2615" marR="62615" marT="62615" marB="62615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900" dirty="0">
                          <a:solidFill>
                            <a:srgbClr val="262626"/>
                          </a:solidFill>
                          <a:effectLst/>
                        </a:rPr>
                        <a:t>Изображения с прозрачностью</a:t>
                      </a:r>
                      <a:endParaRPr lang="en-US" sz="900" dirty="0">
                        <a:solidFill>
                          <a:srgbClr val="262626"/>
                        </a:solidFill>
                        <a:effectLst/>
                      </a:endParaRPr>
                    </a:p>
                  </a:txBody>
                  <a:tcPr marL="62615" marR="62615" marT="62615" marB="62615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0919474"/>
                  </a:ext>
                </a:extLst>
              </a:tr>
              <a:tr h="743219">
                <a:tc>
                  <a:txBody>
                    <a:bodyPr/>
                    <a:lstStyle/>
                    <a:p>
                      <a:pPr algn="ctr" rtl="0"/>
                      <a:r>
                        <a:rPr lang="en-US" sz="900">
                          <a:solidFill>
                            <a:srgbClr val="262626"/>
                          </a:solidFill>
                          <a:effectLst/>
                        </a:rPr>
                        <a:t>SVG</a:t>
                      </a:r>
                    </a:p>
                  </a:txBody>
                  <a:tcPr marL="62615" marR="62615" marT="62615" marB="62615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900" dirty="0">
                          <a:solidFill>
                            <a:srgbClr val="262626"/>
                          </a:solidFill>
                          <a:effectLst/>
                        </a:rPr>
                        <a:t>Вектор</a:t>
                      </a:r>
                      <a:r>
                        <a:rPr lang="en-US" sz="900" dirty="0">
                          <a:solidFill>
                            <a:srgbClr val="262626"/>
                          </a:solidFill>
                          <a:effectLst/>
                        </a:rPr>
                        <a:t>/</a:t>
                      </a:r>
                      <a:r>
                        <a:rPr lang="ru-RU" sz="900" dirty="0">
                          <a:solidFill>
                            <a:srgbClr val="262626"/>
                          </a:solidFill>
                          <a:effectLst/>
                        </a:rPr>
                        <a:t>Сжатие без потерь</a:t>
                      </a:r>
                      <a:endParaRPr lang="en-US" sz="900" dirty="0">
                        <a:solidFill>
                          <a:srgbClr val="262626"/>
                        </a:solidFill>
                        <a:effectLst/>
                      </a:endParaRPr>
                    </a:p>
                  </a:txBody>
                  <a:tcPr marL="62615" marR="62615" marT="62615" marB="62615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900" b="0" i="0" u="none" strike="noStrike" cap="none" dirty="0">
                          <a:solidFill>
                            <a:srgbClr val="262626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16 млн цветов + прозрачность</a:t>
                      </a:r>
                      <a:endParaRPr lang="en-US" sz="900" b="0" i="0" u="none" strike="noStrike" cap="none" dirty="0">
                        <a:solidFill>
                          <a:srgbClr val="262626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2615" marR="62615" marT="62615" marB="62615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900" dirty="0">
                          <a:solidFill>
                            <a:srgbClr val="262626"/>
                          </a:solidFill>
                          <a:effectLst/>
                        </a:rPr>
                        <a:t>Графика, логотипы, иконки</a:t>
                      </a:r>
                      <a:endParaRPr lang="en-US" sz="900" dirty="0">
                        <a:solidFill>
                          <a:srgbClr val="262626"/>
                        </a:solidFill>
                        <a:effectLst/>
                      </a:endParaRPr>
                    </a:p>
                  </a:txBody>
                  <a:tcPr marL="62615" marR="62615" marT="62615" marB="62615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6380128"/>
                  </a:ext>
                </a:extLst>
              </a:tr>
            </a:tbl>
          </a:graphicData>
        </a:graphic>
      </p:graphicFrame>
      <p:sp>
        <p:nvSpPr>
          <p:cNvPr id="3" name="Rectangle 1">
            <a:extLst>
              <a:ext uri="{FF2B5EF4-FFF2-40B4-BE49-F238E27FC236}">
                <a16:creationId xmlns:a16="http://schemas.microsoft.com/office/drawing/2014/main" id="{3C8A138A-CDFB-E447-876C-8FBFAF1CA274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-451087" y="852217"/>
            <a:ext cx="12927948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ru-RU" altLang="ru-RU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ru-RU" altLang="ru-RU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07160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15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75" name="Google Shape;75;p15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А как же модный </a:t>
              </a:r>
              <a:r>
                <a:rPr lang="en-US" sz="2000" dirty="0" err="1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WebP</a:t>
              </a:r>
              <a:r>
                <a:rPr lang="en-US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?</a:t>
              </a:r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</p:txBody>
        </p:sp>
      </p:grpSp>
      <p:sp>
        <p:nvSpPr>
          <p:cNvPr id="3" name="Rectangle 1">
            <a:extLst>
              <a:ext uri="{FF2B5EF4-FFF2-40B4-BE49-F238E27FC236}">
                <a16:creationId xmlns:a16="http://schemas.microsoft.com/office/drawing/2014/main" id="{3C8A138A-CDFB-E447-876C-8FBFAF1CA274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-451087" y="852217"/>
            <a:ext cx="12927948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ru-RU" altLang="ru-RU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ru-RU" altLang="ru-RU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Google Shape;79;p15">
            <a:extLst>
              <a:ext uri="{FF2B5EF4-FFF2-40B4-BE49-F238E27FC236}">
                <a16:creationId xmlns:a16="http://schemas.microsoft.com/office/drawing/2014/main" id="{B7F260A5-8306-AC40-B975-9E6A6144FCBD}"/>
              </a:ext>
            </a:extLst>
          </p:cNvPr>
          <p:cNvSpPr txBox="1"/>
          <p:nvPr/>
        </p:nvSpPr>
        <p:spPr>
          <a:xfrm>
            <a:off x="218948" y="768683"/>
            <a:ext cx="3516473" cy="31483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WebP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поддерживается в 72% браузеров.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0"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r>
              <a:rPr lang="en-US" sz="12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Tahoma"/>
              </a:rPr>
              <a:t>IE </a:t>
            </a:r>
            <a:r>
              <a:rPr lang="ru-RU" sz="12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Tahoma"/>
              </a:rPr>
              <a:t>и </a:t>
            </a:r>
            <a:r>
              <a:rPr lang="en-US" sz="12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Tahoma"/>
              </a:rPr>
              <a:t>Safari </a:t>
            </a:r>
            <a:r>
              <a:rPr lang="ru-RU" sz="12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Tahoma"/>
              </a:rPr>
              <a:t>не пускают этот формат</a:t>
            </a:r>
          </a:p>
          <a:p>
            <a:pPr lvl="0"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r>
              <a:rPr lang="ru-RU" sz="12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Tahoma"/>
              </a:rPr>
              <a:t>30</a:t>
            </a:r>
            <a:r>
              <a:rPr lang="en-US" sz="12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Tahoma"/>
              </a:rPr>
              <a:t>kb </a:t>
            </a:r>
            <a:r>
              <a:rPr lang="ru-RU" sz="1200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Tahoma"/>
              </a:rPr>
              <a:t>полифила</a:t>
            </a:r>
            <a:r>
              <a:rPr lang="ru-RU" sz="12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Tahoma"/>
              </a:rPr>
              <a:t> могут исправить эту проблему</a:t>
            </a:r>
            <a:endParaRPr lang="en-US" sz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Tahoma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B09BD24-3F46-6643-9264-070A56D0DD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7576" y="885300"/>
            <a:ext cx="5047466" cy="364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1785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15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75" name="Google Shape;75;p15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Перевод на </a:t>
              </a:r>
              <a:r>
                <a:rPr lang="en-US" sz="2000" dirty="0" err="1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svg</a:t>
              </a:r>
              <a:r>
                <a:rPr lang="en-US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 </a:t>
              </a:r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и скелетоны</a:t>
              </a: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en-US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79" name="Google Shape;79;p15"/>
          <p:cNvSpPr txBox="1"/>
          <p:nvPr/>
        </p:nvSpPr>
        <p:spPr>
          <a:xfrm>
            <a:off x="231950" y="1196700"/>
            <a:ext cx="8706104" cy="3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endParaRPr lang="ru-RU" sz="1600" dirty="0">
              <a:solidFill>
                <a:schemeClr val="tx1"/>
              </a:solidFill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BA76D95A-4CC0-2C44-8B2B-B08B752865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525" y="725327"/>
            <a:ext cx="8756529" cy="3863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4402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15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75" name="Google Shape;75;p15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Перевод на </a:t>
              </a:r>
              <a:r>
                <a:rPr lang="en-US" sz="2000" dirty="0" err="1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svg</a:t>
              </a:r>
              <a:r>
                <a:rPr lang="en-US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 </a:t>
              </a:r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и скелетоны</a:t>
              </a: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en-US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8" name="Google Shape;79;p15">
            <a:extLst>
              <a:ext uri="{FF2B5EF4-FFF2-40B4-BE49-F238E27FC236}">
                <a16:creationId xmlns:a16="http://schemas.microsoft.com/office/drawing/2014/main" id="{F7406422-20C6-654F-8DD2-9352CF7C4FC1}"/>
              </a:ext>
            </a:extLst>
          </p:cNvPr>
          <p:cNvSpPr txBox="1"/>
          <p:nvPr/>
        </p:nvSpPr>
        <p:spPr>
          <a:xfrm>
            <a:off x="218948" y="768683"/>
            <a:ext cx="8706104" cy="39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r>
              <a:rPr lang="ru-RU" dirty="0">
                <a:solidFill>
                  <a:schemeClr val="tx1"/>
                </a:solidFill>
                <a:latin typeface="Tahoma"/>
                <a:ea typeface="Tahoma"/>
                <a:cs typeface="Tahoma"/>
                <a:sym typeface="Tahoma"/>
              </a:rPr>
              <a:t>При использовании скелетона контент после загрузки не прыгает</a:t>
            </a:r>
          </a:p>
          <a:p>
            <a:pPr lvl="0"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r>
              <a:rPr lang="ru-RU" dirty="0">
                <a:solidFill>
                  <a:schemeClr val="tx1"/>
                </a:solidFill>
                <a:latin typeface="Tahoma"/>
                <a:ea typeface="Tahoma"/>
                <a:cs typeface="Tahoma"/>
                <a:sym typeface="Tahoma"/>
              </a:rPr>
              <a:t>Можно разбить на блоки</a:t>
            </a:r>
          </a:p>
          <a:p>
            <a:pPr lvl="0"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r>
              <a:rPr lang="ru-RU" dirty="0">
                <a:solidFill>
                  <a:schemeClr val="tx1"/>
                </a:solidFill>
                <a:latin typeface="Tahoma"/>
                <a:ea typeface="Tahoma"/>
                <a:cs typeface="Tahoma"/>
                <a:sym typeface="Tahoma"/>
              </a:rPr>
              <a:t>Лучше смотрится чем множество </a:t>
            </a:r>
            <a:r>
              <a:rPr lang="ru-RU" dirty="0" err="1">
                <a:solidFill>
                  <a:schemeClr val="tx1"/>
                </a:solidFill>
                <a:latin typeface="Tahoma"/>
                <a:ea typeface="Tahoma"/>
                <a:cs typeface="Tahoma"/>
                <a:sym typeface="Tahoma"/>
              </a:rPr>
              <a:t>крутилок</a:t>
            </a:r>
            <a:endParaRPr lang="ru-RU" dirty="0">
              <a:solidFill>
                <a:schemeClr val="tx1"/>
              </a:solidFill>
              <a:latin typeface="Tahoma"/>
              <a:ea typeface="Tahoma"/>
              <a:cs typeface="Tahoma"/>
              <a:sym typeface="Tahoma"/>
            </a:endParaRPr>
          </a:p>
          <a:p>
            <a:pPr lvl="0"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endParaRPr lang="ru-RU" dirty="0">
              <a:solidFill>
                <a:schemeClr val="tx1"/>
              </a:solidFill>
              <a:latin typeface="Tahoma"/>
              <a:ea typeface="Tahoma"/>
              <a:cs typeface="Tahoma"/>
              <a:sym typeface="Tahoma"/>
            </a:endParaRPr>
          </a:p>
          <a:p>
            <a:pPr lvl="0"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r>
              <a:rPr lang="ru-RU" dirty="0">
                <a:solidFill>
                  <a:schemeClr val="tx1"/>
                </a:solidFill>
                <a:latin typeface="Tahoma"/>
                <a:ea typeface="Tahoma"/>
                <a:cs typeface="Tahoma"/>
                <a:sym typeface="Tahoma"/>
              </a:rPr>
              <a:t>При использовании </a:t>
            </a:r>
            <a:r>
              <a:rPr lang="en-US" dirty="0">
                <a:solidFill>
                  <a:schemeClr val="tx1"/>
                </a:solidFill>
                <a:latin typeface="Tahoma"/>
                <a:ea typeface="Tahoma"/>
                <a:cs typeface="Tahoma"/>
                <a:sym typeface="Tahoma"/>
              </a:rPr>
              <a:t>SVG </a:t>
            </a:r>
            <a:endParaRPr lang="ru-RU" dirty="0">
              <a:solidFill>
                <a:schemeClr val="tx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285750" lvl="0" indent="-285750"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  <a:buFontTx/>
              <a:buChar char="-"/>
            </a:pPr>
            <a:r>
              <a:rPr lang="ru-RU" dirty="0">
                <a:solidFill>
                  <a:schemeClr val="tx1"/>
                </a:solidFill>
                <a:latin typeface="Tahoma"/>
                <a:ea typeface="Tahoma"/>
                <a:cs typeface="Tahoma"/>
                <a:sym typeface="Tahoma"/>
              </a:rPr>
              <a:t>Уменьшаем размер картинок</a:t>
            </a:r>
          </a:p>
          <a:p>
            <a:pPr marL="285750" lvl="0" indent="-285750"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  <a:buFontTx/>
              <a:buChar char="-"/>
            </a:pPr>
            <a:r>
              <a:rPr lang="ru-RU" dirty="0">
                <a:solidFill>
                  <a:schemeClr val="tx1"/>
                </a:solidFill>
                <a:latin typeface="Tahoma"/>
                <a:ea typeface="Tahoma"/>
                <a:cs typeface="Tahoma"/>
                <a:sym typeface="Tahoma"/>
              </a:rPr>
              <a:t>При высоких разрешениях экрана нет потери качества </a:t>
            </a:r>
          </a:p>
        </p:txBody>
      </p:sp>
    </p:spTree>
    <p:extLst>
      <p:ext uri="{BB962C8B-B14F-4D97-AF65-F5344CB8AC3E}">
        <p14:creationId xmlns:p14="http://schemas.microsoft.com/office/powerpoint/2010/main" val="2324707264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23851</TotalTime>
  <Words>539</Words>
  <Application>Microsoft Macintosh PowerPoint</Application>
  <PresentationFormat>Экран (16:9)</PresentationFormat>
  <Paragraphs>138</Paragraphs>
  <Slides>18</Slides>
  <Notes>14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1" baseType="lpstr">
      <vt:lpstr>Arial</vt:lpstr>
      <vt:lpstr>Tahoma</vt:lpstr>
      <vt:lpstr>Simple Light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Вопросы?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Microsoft Office User</cp:lastModifiedBy>
  <cp:revision>131</cp:revision>
  <dcterms:modified xsi:type="dcterms:W3CDTF">2019-07-07T13:12:44Z</dcterms:modified>
</cp:coreProperties>
</file>